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35D07D-9F72-4EF8-BCE7-C5CBD006B1C7}"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361273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5D07D-9F72-4EF8-BCE7-C5CBD006B1C7}"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165080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5D07D-9F72-4EF8-BCE7-C5CBD006B1C7}"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280801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5D07D-9F72-4EF8-BCE7-C5CBD006B1C7}"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232272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35D07D-9F72-4EF8-BCE7-C5CBD006B1C7}"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131738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35D07D-9F72-4EF8-BCE7-C5CBD006B1C7}" type="datetimeFigureOut">
              <a:rPr lang="en-US" smtClean="0"/>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120285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35D07D-9F72-4EF8-BCE7-C5CBD006B1C7}" type="datetimeFigureOut">
              <a:rPr lang="en-US" smtClean="0"/>
              <a:t>11/17/2019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46864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35D07D-9F72-4EF8-BCE7-C5CBD006B1C7}" type="datetimeFigureOut">
              <a:rPr lang="en-US" smtClean="0"/>
              <a:t>11/17/2019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408179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5D07D-9F72-4EF8-BCE7-C5CBD006B1C7}" type="datetimeFigureOut">
              <a:rPr lang="en-US" smtClean="0"/>
              <a:t>11/17/2019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2720836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5D07D-9F72-4EF8-BCE7-C5CBD006B1C7}" type="datetimeFigureOut">
              <a:rPr lang="en-US" smtClean="0"/>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1743883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5D07D-9F72-4EF8-BCE7-C5CBD006B1C7}" type="datetimeFigureOut">
              <a:rPr lang="en-US" smtClean="0"/>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F69E0-6B42-42E5-8022-C6CCB9DB8E6F}" type="slidenum">
              <a:rPr lang="en-US" smtClean="0"/>
              <a:t>‹#›</a:t>
            </a:fld>
            <a:endParaRPr lang="en-US"/>
          </a:p>
        </p:txBody>
      </p:sp>
    </p:spTree>
    <p:extLst>
      <p:ext uri="{BB962C8B-B14F-4D97-AF65-F5344CB8AC3E}">
        <p14:creationId xmlns:p14="http://schemas.microsoft.com/office/powerpoint/2010/main" val="231908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5D07D-9F72-4EF8-BCE7-C5CBD006B1C7}" type="datetimeFigureOut">
              <a:rPr lang="en-US" smtClean="0"/>
              <a:t>11/17/2019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F69E0-6B42-42E5-8022-C6CCB9DB8E6F}" type="slidenum">
              <a:rPr lang="en-US" smtClean="0"/>
              <a:t>‹#›</a:t>
            </a:fld>
            <a:endParaRPr lang="en-US"/>
          </a:p>
        </p:txBody>
      </p:sp>
    </p:spTree>
    <p:extLst>
      <p:ext uri="{BB962C8B-B14F-4D97-AF65-F5344CB8AC3E}">
        <p14:creationId xmlns:p14="http://schemas.microsoft.com/office/powerpoint/2010/main" val="2568631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5.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16.xml"/><Relationship Id="rId5" Type="http://schemas.openxmlformats.org/officeDocument/2006/relationships/slide" Target="slide9.xml"/><Relationship Id="rId10" Type="http://schemas.openxmlformats.org/officeDocument/2006/relationships/slide" Target="slide12.xml"/><Relationship Id="rId4" Type="http://schemas.openxmlformats.org/officeDocument/2006/relationships/slide" Target="slide10.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1196752"/>
            <a:ext cx="7776864" cy="1296144"/>
          </a:xfrm>
        </p:spPr>
        <p:txBody>
          <a:bodyPr>
            <a:normAutofit fontScale="62500" lnSpcReduction="20000"/>
          </a:bodyPr>
          <a:lstStyle/>
          <a:p>
            <a:pPr>
              <a:lnSpc>
                <a:spcPct val="115000"/>
              </a:lnSpc>
              <a:spcAft>
                <a:spcPts val="1000"/>
              </a:spcAft>
            </a:pPr>
            <a:r>
              <a:rPr lang="en-US">
                <a:ea typeface="Calibri"/>
                <a:cs typeface="Arial"/>
              </a:rPr>
              <a:t>This presentation is part of the lesson plan:</a:t>
            </a:r>
          </a:p>
          <a:p>
            <a:pPr>
              <a:lnSpc>
                <a:spcPct val="115000"/>
              </a:lnSpc>
              <a:spcAft>
                <a:spcPts val="1000"/>
              </a:spcAft>
            </a:pPr>
            <a:r>
              <a:rPr lang="en-US" b="1">
                <a:ea typeface="Calibri"/>
                <a:cs typeface="Arial"/>
              </a:rPr>
              <a:t>Seven For A Minyan – November 30</a:t>
            </a:r>
            <a:r>
              <a:rPr lang="en-US" b="1" baseline="30000">
                <a:ea typeface="Calibri"/>
                <a:cs typeface="Arial"/>
              </a:rPr>
              <a:t>th</a:t>
            </a:r>
            <a:r>
              <a:rPr lang="en-US" b="1">
                <a:ea typeface="Calibri"/>
                <a:cs typeface="Arial"/>
              </a:rPr>
              <a:t> – The Day </a:t>
            </a:r>
            <a:r>
              <a:rPr lang="en-US" b="1" smtClean="0">
                <a:ea typeface="Calibri"/>
                <a:cs typeface="Arial"/>
              </a:rPr>
              <a:t>Marking the Departure and </a:t>
            </a:r>
            <a:r>
              <a:rPr lang="en-US" b="1">
                <a:ea typeface="Calibri"/>
                <a:cs typeface="Arial"/>
              </a:rPr>
              <a:t>Expulsion of the Jews from Moslem Countries</a:t>
            </a:r>
          </a:p>
          <a:p>
            <a:endParaRPr lang="en-US"/>
          </a:p>
        </p:txBody>
      </p:sp>
      <p:pic>
        <p:nvPicPr>
          <p:cNvPr id="4" name="תמונה 1"/>
          <p:cNvPicPr/>
          <p:nvPr/>
        </p:nvPicPr>
        <p:blipFill>
          <a:blip r:embed="rId2">
            <a:extLst>
              <a:ext uri="{28A0092B-C50C-407E-A947-70E740481C1C}">
                <a14:useLocalDpi xmlns:a14="http://schemas.microsoft.com/office/drawing/2010/main" val="0"/>
              </a:ext>
            </a:extLst>
          </a:blip>
          <a:stretch>
            <a:fillRect/>
          </a:stretch>
        </p:blipFill>
        <p:spPr>
          <a:xfrm>
            <a:off x="2627784" y="410565"/>
            <a:ext cx="1009650" cy="394970"/>
          </a:xfrm>
          <a:prstGeom prst="rect">
            <a:avLst/>
          </a:prstGeom>
        </p:spPr>
      </p:pic>
      <p:pic>
        <p:nvPicPr>
          <p:cNvPr id="6" name="תמונה 3"/>
          <p:cNvPicPr/>
          <p:nvPr/>
        </p:nvPicPr>
        <p:blipFill>
          <a:blip r:embed="rId3">
            <a:extLst>
              <a:ext uri="{28A0092B-C50C-407E-A947-70E740481C1C}">
                <a14:useLocalDpi xmlns:a14="http://schemas.microsoft.com/office/drawing/2010/main" val="0"/>
              </a:ext>
            </a:extLst>
          </a:blip>
          <a:stretch>
            <a:fillRect/>
          </a:stretch>
        </p:blipFill>
        <p:spPr>
          <a:xfrm>
            <a:off x="656750" y="392812"/>
            <a:ext cx="1179195" cy="360680"/>
          </a:xfrm>
          <a:prstGeom prst="rect">
            <a:avLst/>
          </a:prstGeom>
        </p:spPr>
      </p:pic>
      <p:sp>
        <p:nvSpPr>
          <p:cNvPr id="7" name="TextBox 6"/>
          <p:cNvSpPr txBox="1"/>
          <p:nvPr/>
        </p:nvSpPr>
        <p:spPr>
          <a:xfrm>
            <a:off x="899592" y="2852936"/>
            <a:ext cx="7560840" cy="3647152"/>
          </a:xfrm>
          <a:prstGeom prst="rect">
            <a:avLst/>
          </a:prstGeom>
          <a:noFill/>
        </p:spPr>
        <p:txBody>
          <a:bodyPr wrap="square" rtlCol="0">
            <a:spAutoFit/>
          </a:bodyPr>
          <a:lstStyle/>
          <a:p>
            <a:pPr>
              <a:spcAft>
                <a:spcPts val="600"/>
              </a:spcAft>
            </a:pPr>
            <a:r>
              <a:rPr lang="en-US" b="1"/>
              <a:t>The Exodus of the Jews of Moslem Countries</a:t>
            </a:r>
          </a:p>
          <a:p>
            <a:pPr>
              <a:spcAft>
                <a:spcPts val="600"/>
              </a:spcAft>
            </a:pPr>
            <a:r>
              <a:rPr lang="en-US"/>
              <a:t>For hundreds of years, the Jews lived in most Moslem countries in large, vibrant communities. In the years prior to the establishment of the State of Israel, and particularly between the years 1948 and 1969, many Jews left. Some left of their own free will, immigrating to Israel or migrating to the countries of Europe or America, but many were expelled from their homes and from the countries in which they lived. </a:t>
            </a:r>
          </a:p>
          <a:p>
            <a:pPr>
              <a:spcAft>
                <a:spcPts val="600"/>
              </a:spcAft>
            </a:pPr>
            <a:r>
              <a:rPr lang="en-US"/>
              <a:t>In the 1940’s, there were about one million Jews living in Arab countries and in Iran. Following their departure or expulsion, there remained in those countries less than twenty thousand people. Today there are only a few thousand Jews living in Moslem countries.</a:t>
            </a:r>
          </a:p>
          <a:p>
            <a:endParaRPr lang="en-US"/>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92280" y="161610"/>
            <a:ext cx="1512168" cy="892879"/>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7122" y="90012"/>
            <a:ext cx="1991847" cy="911131"/>
          </a:xfrm>
          <a:prstGeom prst="rect">
            <a:avLst/>
          </a:prstGeom>
        </p:spPr>
      </p:pic>
    </p:spTree>
    <p:extLst>
      <p:ext uri="{BB962C8B-B14F-4D97-AF65-F5344CB8AC3E}">
        <p14:creationId xmlns:p14="http://schemas.microsoft.com/office/powerpoint/2010/main" val="1884519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000" b="1"/>
              <a:t>Name</a:t>
            </a:r>
          </a:p>
          <a:p>
            <a:pPr marL="0" indent="0">
              <a:buNone/>
            </a:pPr>
            <a:r>
              <a:rPr lang="en-US" sz="2000" smtClean="0"/>
              <a:t>Syria</a:t>
            </a:r>
            <a:endParaRPr lang="en-US" sz="2000"/>
          </a:p>
          <a:p>
            <a:pPr marL="0" indent="0">
              <a:buNone/>
            </a:pPr>
            <a:r>
              <a:rPr lang="en-US" sz="2000" b="1"/>
              <a:t>Description</a:t>
            </a:r>
          </a:p>
          <a:p>
            <a:pPr marL="0" indent="0">
              <a:buNone/>
            </a:pPr>
            <a:r>
              <a:rPr lang="en-US" sz="2000"/>
              <a:t>Jews had lived in Syria as far back as Biblical times. The population there increased following the Expulsion from Spain in 1492. The main Jewish centers were located in Damascus and Aleppo. Relative to its small size, the Jewish community had a major economic and spiritual influence. Jews from Syria emigrated to Jerusalem and to various places around the world, where they founded new communities.</a:t>
            </a:r>
          </a:p>
          <a:p>
            <a:endParaRPr lang="en-US"/>
          </a:p>
        </p:txBody>
      </p:sp>
      <p:sp>
        <p:nvSpPr>
          <p:cNvPr id="4" name="Action Button: Back or Previous 3">
            <a:hlinkClick r:id="" action="ppaction://hlinkshowjump?jump=lastslideviewed" highlightClick="1"/>
          </p:cNvPr>
          <p:cNvSpPr/>
          <p:nvPr/>
        </p:nvSpPr>
        <p:spPr>
          <a:xfrm>
            <a:off x="7588376" y="5517232"/>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8022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000" b="1"/>
              <a:t>Name</a:t>
            </a:r>
          </a:p>
          <a:p>
            <a:pPr marL="0" indent="0">
              <a:buNone/>
            </a:pPr>
            <a:r>
              <a:rPr lang="en-US" sz="2000" smtClean="0"/>
              <a:t>Lebanon</a:t>
            </a:r>
            <a:endParaRPr lang="en-US" sz="2000"/>
          </a:p>
          <a:p>
            <a:pPr marL="0" indent="0">
              <a:buNone/>
            </a:pPr>
            <a:r>
              <a:rPr lang="en-US" sz="2000" b="1"/>
              <a:t>Description</a:t>
            </a:r>
          </a:p>
          <a:p>
            <a:pPr marL="0" indent="0">
              <a:buNone/>
            </a:pPr>
            <a:r>
              <a:rPr lang="en-US" sz="2000"/>
              <a:t>Jews had lived in Lebanon from the days of King Herod, over 2,000 years ago. In 1492, following the Expulsion from Spain, the community grew, but it always remained rather small. During the first half of the 20th century, Jews from Greece, Turkey, Syria and Iraq migrated there.</a:t>
            </a:r>
          </a:p>
          <a:p>
            <a:pPr marL="0" indent="0">
              <a:buNone/>
            </a:pPr>
            <a:endParaRPr lang="en-US"/>
          </a:p>
        </p:txBody>
      </p:sp>
      <p:sp>
        <p:nvSpPr>
          <p:cNvPr id="4" name="Action Button: Back or Previous 3">
            <a:hlinkClick r:id="" action="ppaction://hlinkshowjump?jump=lastslideviewed" highlightClick="1"/>
          </p:cNvPr>
          <p:cNvSpPr/>
          <p:nvPr/>
        </p:nvSpPr>
        <p:spPr>
          <a:xfrm>
            <a:off x="7588376" y="5517232"/>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1523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000" b="1"/>
              <a:t>Name</a:t>
            </a:r>
          </a:p>
          <a:p>
            <a:pPr marL="0" indent="0">
              <a:buNone/>
            </a:pPr>
            <a:r>
              <a:rPr lang="en-US" sz="2000" smtClean="0"/>
              <a:t>Egypt </a:t>
            </a:r>
            <a:endParaRPr lang="en-US" sz="2000"/>
          </a:p>
          <a:p>
            <a:pPr marL="0" indent="0">
              <a:buNone/>
            </a:pPr>
            <a:r>
              <a:rPr lang="en-US" sz="2000" b="1"/>
              <a:t>Description</a:t>
            </a:r>
          </a:p>
          <a:p>
            <a:pPr marL="0" indent="0">
              <a:buNone/>
            </a:pPr>
            <a:r>
              <a:rPr lang="en-US" sz="2000"/>
              <a:t>Jews had lived in Egypt from Biblical times. In the 19th and 20th centuries, many Jews migrated there, and in 1948 it numbered 80,000 members. The Jewish community in Egypt was known for the broad range of views, languages, and occupations carried out by its members.</a:t>
            </a:r>
          </a:p>
          <a:p>
            <a:pPr marL="0" indent="0">
              <a:buNone/>
            </a:pPr>
            <a:endParaRPr lang="en-US"/>
          </a:p>
        </p:txBody>
      </p:sp>
      <p:sp>
        <p:nvSpPr>
          <p:cNvPr id="4" name="Action Button: Back or Previous 3">
            <a:hlinkClick r:id="" action="ppaction://hlinkshowjump?jump=lastslideviewed" highlightClick="1"/>
          </p:cNvPr>
          <p:cNvSpPr/>
          <p:nvPr/>
        </p:nvSpPr>
        <p:spPr>
          <a:xfrm>
            <a:off x="7588376" y="5517232"/>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9121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000" b="1"/>
              <a:t>Name</a:t>
            </a:r>
          </a:p>
          <a:p>
            <a:pPr marL="0" indent="0">
              <a:buNone/>
            </a:pPr>
            <a:r>
              <a:rPr lang="en-US" sz="2000" smtClean="0"/>
              <a:t>Libya</a:t>
            </a:r>
            <a:endParaRPr lang="en-US" sz="2000"/>
          </a:p>
          <a:p>
            <a:pPr marL="0" indent="0">
              <a:buNone/>
            </a:pPr>
            <a:r>
              <a:rPr lang="en-US" sz="2000" b="1"/>
              <a:t>Description</a:t>
            </a:r>
          </a:p>
          <a:p>
            <a:pPr marL="0" indent="0">
              <a:buNone/>
            </a:pPr>
            <a:r>
              <a:rPr lang="en-US" sz="2000"/>
              <a:t>The Jewish community in Libya came into existence about 2,300 years ago. In 1391, and again in 1492, Jews from Spain migrated there, bringing the Sephardic culture to the community. Most of Libya’s Jews left in 1951, after Libya obtained its independence.</a:t>
            </a:r>
          </a:p>
          <a:p>
            <a:pPr marL="0" indent="0">
              <a:buNone/>
            </a:pPr>
            <a:endParaRPr lang="en-US"/>
          </a:p>
        </p:txBody>
      </p:sp>
      <p:sp>
        <p:nvSpPr>
          <p:cNvPr id="4" name="Action Button: Back or Previous 3">
            <a:hlinkClick r:id="" action="ppaction://hlinkshowjump?jump=lastslideviewed" highlightClick="1"/>
          </p:cNvPr>
          <p:cNvSpPr/>
          <p:nvPr/>
        </p:nvSpPr>
        <p:spPr>
          <a:xfrm>
            <a:off x="7588376" y="5517232"/>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5279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000" b="1"/>
              <a:t>Name</a:t>
            </a:r>
          </a:p>
          <a:p>
            <a:pPr marL="0" indent="0">
              <a:buNone/>
            </a:pPr>
            <a:r>
              <a:rPr lang="en-US" sz="2000" smtClean="0"/>
              <a:t>Tunisia</a:t>
            </a:r>
            <a:endParaRPr lang="en-US" sz="2000"/>
          </a:p>
          <a:p>
            <a:pPr marL="0" indent="0">
              <a:buNone/>
            </a:pPr>
            <a:r>
              <a:rPr lang="en-US" sz="2000" b="1"/>
              <a:t>Description</a:t>
            </a:r>
          </a:p>
          <a:p>
            <a:pPr marL="0" indent="0">
              <a:buNone/>
            </a:pPr>
            <a:r>
              <a:rPr lang="en-US" sz="2000"/>
              <a:t>The Tunisian community has existed for over 2,300 years. Major religious and spiritual leaders came from there, as well as leading international merchants. In 1881 Tunisia was conquered by the French, and the community grew, becoming active both politically and socially. When French rule weakened, the majority of the community’s members migrated to France or to Israel.</a:t>
            </a:r>
          </a:p>
          <a:p>
            <a:pPr marL="0" indent="0">
              <a:buNone/>
            </a:pPr>
            <a:endParaRPr lang="en-US"/>
          </a:p>
        </p:txBody>
      </p:sp>
      <p:sp>
        <p:nvSpPr>
          <p:cNvPr id="4" name="Action Button: Back or Previous 3">
            <a:hlinkClick r:id="" action="ppaction://hlinkshowjump?jump=lastslideviewed" highlightClick="1"/>
          </p:cNvPr>
          <p:cNvSpPr/>
          <p:nvPr/>
        </p:nvSpPr>
        <p:spPr>
          <a:xfrm>
            <a:off x="7588376" y="5517232"/>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3662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2000" b="1"/>
              <a:t>Name</a:t>
            </a:r>
          </a:p>
          <a:p>
            <a:pPr marL="0" indent="0">
              <a:buNone/>
            </a:pPr>
            <a:r>
              <a:rPr lang="en-US" sz="2000" smtClean="0"/>
              <a:t>Morocco</a:t>
            </a:r>
            <a:endParaRPr lang="en-US" sz="2000"/>
          </a:p>
          <a:p>
            <a:pPr marL="0" indent="0">
              <a:buNone/>
            </a:pPr>
            <a:r>
              <a:rPr lang="en-US" sz="2000" b="1"/>
              <a:t>Description</a:t>
            </a:r>
          </a:p>
          <a:p>
            <a:pPr marL="0" indent="0">
              <a:buNone/>
            </a:pPr>
            <a:r>
              <a:rPr lang="en-US" sz="2000"/>
              <a:t>The first Jews began to arrive in Morocco over 2,000 years ago. The community grew greatly as a result of the Expulsion of the Jews from Spain in 1492, at which time many Jews came to Morocco. Rambam, one of the most influential figures in Judaism, lived and was active in Morocco. The Jews of Morocco maintained strong ties to the Land of Israel over the centuries, with individuals and groups settling there, and forming a significant part of the Yishuv before the advent of Zionism. The first signs of modern Zionist activity began in the early 20th century, and with them came an increase in aliya from there. Anti-Jewish persecutions accelerated the rate of aliya. Following the establishment of the State of Israel, over 250,000 Jews made aliya from Morocco, while others migrated to the countries of Europe and North America, and particularly to France.</a:t>
            </a:r>
          </a:p>
          <a:p>
            <a:pPr marL="0" indent="0">
              <a:buNone/>
            </a:pPr>
            <a:endParaRPr lang="en-US"/>
          </a:p>
        </p:txBody>
      </p:sp>
      <p:sp>
        <p:nvSpPr>
          <p:cNvPr id="4" name="Action Button: Back or Previous 3">
            <a:hlinkClick r:id="" action="ppaction://hlinkshowjump?jump=lastslideviewed" highlightClick="1"/>
          </p:cNvPr>
          <p:cNvSpPr/>
          <p:nvPr/>
        </p:nvSpPr>
        <p:spPr>
          <a:xfrm>
            <a:off x="7884368" y="5517710"/>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8288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000" b="1"/>
              <a:t>Name</a:t>
            </a:r>
          </a:p>
          <a:p>
            <a:pPr marL="0" indent="0">
              <a:buNone/>
            </a:pPr>
            <a:r>
              <a:rPr lang="en-US" sz="2000" smtClean="0"/>
              <a:t>Yemen</a:t>
            </a:r>
            <a:endParaRPr lang="en-US" sz="2000"/>
          </a:p>
          <a:p>
            <a:pPr marL="0" indent="0">
              <a:buNone/>
            </a:pPr>
            <a:r>
              <a:rPr lang="en-US" sz="2000" b="1"/>
              <a:t>Description</a:t>
            </a:r>
          </a:p>
          <a:p>
            <a:pPr marL="0" indent="0">
              <a:buNone/>
            </a:pPr>
            <a:r>
              <a:rPr lang="en-US" sz="2000"/>
              <a:t>It is believed that Jews first came to Yemen before the destruction of the First Temple (about 2,700 years ago). The Jews of Yemen lived mainly in the villages, in small communities. The Jews of Yemen maintained traditions that were prevalent in the Land of Israel thousands of years ago.</a:t>
            </a:r>
          </a:p>
          <a:p>
            <a:pPr marL="0" indent="0">
              <a:buNone/>
            </a:pPr>
            <a:endParaRPr lang="en-US"/>
          </a:p>
        </p:txBody>
      </p:sp>
      <p:sp>
        <p:nvSpPr>
          <p:cNvPr id="4" name="Action Button: Back or Previous 3">
            <a:hlinkClick r:id="" action="ppaction://hlinkshowjump?jump=lastslideviewed" highlightClick="1"/>
          </p:cNvPr>
          <p:cNvSpPr/>
          <p:nvPr/>
        </p:nvSpPr>
        <p:spPr>
          <a:xfrm>
            <a:off x="7588376" y="5517232"/>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2464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sz="3600" b="1"/>
              <a:t>The Jewish Communities in Moslem </a:t>
            </a:r>
            <a:r>
              <a:rPr lang="en-US" sz="3600" b="1" smtClean="0"/>
              <a:t>Countries</a:t>
            </a:r>
            <a:endParaRPr lang="en-US" b="1"/>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300" y="1066800"/>
            <a:ext cx="8153400" cy="5372100"/>
          </a:xfrm>
        </p:spPr>
      </p:pic>
      <p:sp>
        <p:nvSpPr>
          <p:cNvPr id="5" name="Oval 4">
            <a:hlinkClick r:id="rId3" action="ppaction://hlinksldjump"/>
          </p:cNvPr>
          <p:cNvSpPr/>
          <p:nvPr/>
        </p:nvSpPr>
        <p:spPr>
          <a:xfrm>
            <a:off x="7524328" y="2132856"/>
            <a:ext cx="288032" cy="288032"/>
          </a:xfrm>
          <a:prstGeom prst="ellipse">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hlinkClick r:id="rId4" action="ppaction://hlinksldjump"/>
          </p:cNvPr>
          <p:cNvSpPr/>
          <p:nvPr/>
        </p:nvSpPr>
        <p:spPr>
          <a:xfrm>
            <a:off x="6084168" y="2132856"/>
            <a:ext cx="288032" cy="288032"/>
          </a:xfrm>
          <a:prstGeom prst="ellipse">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hlinkClick r:id="rId5" action="ppaction://hlinksldjump"/>
          </p:cNvPr>
          <p:cNvSpPr/>
          <p:nvPr/>
        </p:nvSpPr>
        <p:spPr>
          <a:xfrm>
            <a:off x="6588224" y="2387339"/>
            <a:ext cx="288032" cy="288032"/>
          </a:xfrm>
          <a:prstGeom prst="ellipse">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hlinkClick r:id="rId6" action="ppaction://hlinksldjump"/>
          </p:cNvPr>
          <p:cNvSpPr/>
          <p:nvPr/>
        </p:nvSpPr>
        <p:spPr>
          <a:xfrm>
            <a:off x="5757983" y="2259506"/>
            <a:ext cx="288032" cy="288032"/>
          </a:xfrm>
          <a:prstGeom prst="ellipse">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hlinkClick r:id="rId7" action="ppaction://hlinksldjump"/>
          </p:cNvPr>
          <p:cNvSpPr/>
          <p:nvPr/>
        </p:nvSpPr>
        <p:spPr>
          <a:xfrm>
            <a:off x="1331640" y="2259506"/>
            <a:ext cx="288032" cy="288032"/>
          </a:xfrm>
          <a:prstGeom prst="ellipse">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hlinkClick r:id="rId8" action="ppaction://hlinksldjump"/>
          </p:cNvPr>
          <p:cNvSpPr/>
          <p:nvPr/>
        </p:nvSpPr>
        <p:spPr>
          <a:xfrm>
            <a:off x="2987824" y="1946761"/>
            <a:ext cx="288032" cy="288032"/>
          </a:xfrm>
          <a:prstGeom prst="ellipse">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hlinkClick r:id="rId9" action="ppaction://hlinksldjump"/>
          </p:cNvPr>
          <p:cNvSpPr/>
          <p:nvPr/>
        </p:nvSpPr>
        <p:spPr>
          <a:xfrm>
            <a:off x="3275856" y="2501632"/>
            <a:ext cx="288032" cy="288032"/>
          </a:xfrm>
          <a:prstGeom prst="ellipse">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hlinkClick r:id="rId10" action="ppaction://hlinksldjump"/>
          </p:cNvPr>
          <p:cNvSpPr/>
          <p:nvPr/>
        </p:nvSpPr>
        <p:spPr>
          <a:xfrm>
            <a:off x="5220072" y="2680938"/>
            <a:ext cx="288032" cy="288032"/>
          </a:xfrm>
          <a:prstGeom prst="ellipse">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hlinkClick r:id="rId11" action="ppaction://hlinksldjump"/>
          </p:cNvPr>
          <p:cNvSpPr/>
          <p:nvPr/>
        </p:nvSpPr>
        <p:spPr>
          <a:xfrm>
            <a:off x="6587141" y="4509120"/>
            <a:ext cx="288032" cy="288032"/>
          </a:xfrm>
          <a:prstGeom prst="ellipse">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971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a:t>The Jewish Population in Nine Countries of the Middle East and North Africa in the years </a:t>
            </a:r>
            <a:r>
              <a:rPr lang="en-US" sz="3200" b="1" smtClean="0"/>
              <a:t>1948-1969</a:t>
            </a:r>
            <a:endParaRPr lang="en-US" sz="3200" b="1"/>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7944185"/>
              </p:ext>
            </p:extLst>
          </p:nvPr>
        </p:nvGraphicFramePr>
        <p:xfrm>
          <a:off x="457200" y="1700804"/>
          <a:ext cx="8229601" cy="4358822"/>
        </p:xfrm>
        <a:graphic>
          <a:graphicData uri="http://schemas.openxmlformats.org/drawingml/2006/table">
            <a:tbl>
              <a:tblPr firstRow="1" firstCol="1" bandRow="1">
                <a:tableStyleId>{5C22544A-7EE6-4342-B048-85BDC9FD1C3A}</a:tableStyleId>
              </a:tblPr>
              <a:tblGrid>
                <a:gridCol w="1858297">
                  <a:extLst>
                    <a:ext uri="{9D8B030D-6E8A-4147-A177-3AD203B41FA5}">
                      <a16:colId xmlns:a16="http://schemas.microsoft.com/office/drawing/2014/main" val="20000"/>
                    </a:ext>
                  </a:extLst>
                </a:gridCol>
                <a:gridCol w="2123768">
                  <a:extLst>
                    <a:ext uri="{9D8B030D-6E8A-4147-A177-3AD203B41FA5}">
                      <a16:colId xmlns:a16="http://schemas.microsoft.com/office/drawing/2014/main" val="20001"/>
                    </a:ext>
                  </a:extLst>
                </a:gridCol>
                <a:gridCol w="2123768">
                  <a:extLst>
                    <a:ext uri="{9D8B030D-6E8A-4147-A177-3AD203B41FA5}">
                      <a16:colId xmlns:a16="http://schemas.microsoft.com/office/drawing/2014/main" val="20002"/>
                    </a:ext>
                  </a:extLst>
                </a:gridCol>
                <a:gridCol w="2123768">
                  <a:extLst>
                    <a:ext uri="{9D8B030D-6E8A-4147-A177-3AD203B41FA5}">
                      <a16:colId xmlns:a16="http://schemas.microsoft.com/office/drawing/2014/main" val="20003"/>
                    </a:ext>
                  </a:extLst>
                </a:gridCol>
              </a:tblGrid>
              <a:tr h="518342">
                <a:tc>
                  <a:txBody>
                    <a:bodyPr/>
                    <a:lstStyle/>
                    <a:p>
                      <a:pPr algn="ctr">
                        <a:lnSpc>
                          <a:spcPct val="115000"/>
                        </a:lnSpc>
                        <a:spcAft>
                          <a:spcPts val="0"/>
                        </a:spcAft>
                      </a:pPr>
                      <a:r>
                        <a:rPr lang="en-US" sz="2000">
                          <a:effectLst/>
                        </a:rPr>
                        <a:t>Country</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1948</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1966</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1969</a:t>
                      </a:r>
                      <a:endParaRPr lang="en-US" sz="2000">
                        <a:effectLst/>
                        <a:latin typeface="Calibri"/>
                        <a:ea typeface="Calibri"/>
                        <a:cs typeface="Arial"/>
                      </a:endParaRPr>
                    </a:p>
                  </a:txBody>
                  <a:tcPr marL="38100" marR="38100" marT="38100" marB="38100" anchor="ctr"/>
                </a:tc>
                <a:extLst>
                  <a:ext uri="{0D108BD9-81ED-4DB2-BD59-A6C34878D82A}">
                    <a16:rowId xmlns:a16="http://schemas.microsoft.com/office/drawing/2014/main" val="10000"/>
                  </a:ext>
                </a:extLst>
              </a:tr>
              <a:tr h="406458">
                <a:tc>
                  <a:txBody>
                    <a:bodyPr/>
                    <a:lstStyle/>
                    <a:p>
                      <a:pPr>
                        <a:lnSpc>
                          <a:spcPct val="115000"/>
                        </a:lnSpc>
                        <a:spcAft>
                          <a:spcPts val="0"/>
                        </a:spcAft>
                      </a:pPr>
                      <a:r>
                        <a:rPr lang="en-US" sz="2000">
                          <a:effectLst/>
                        </a:rPr>
                        <a:t>Yemen</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45,000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2,000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 </a:t>
                      </a:r>
                      <a:endParaRPr lang="en-US" sz="2000">
                        <a:effectLst/>
                        <a:latin typeface="Calibri"/>
                        <a:ea typeface="Calibri"/>
                        <a:cs typeface="Arial"/>
                      </a:endParaRPr>
                    </a:p>
                  </a:txBody>
                  <a:tcPr marL="38100" marR="38100" marT="38100" marB="38100" anchor="ctr"/>
                </a:tc>
                <a:extLst>
                  <a:ext uri="{0D108BD9-81ED-4DB2-BD59-A6C34878D82A}">
                    <a16:rowId xmlns:a16="http://schemas.microsoft.com/office/drawing/2014/main" val="10001"/>
                  </a:ext>
                </a:extLst>
              </a:tr>
              <a:tr h="406458">
                <a:tc>
                  <a:txBody>
                    <a:bodyPr/>
                    <a:lstStyle/>
                    <a:p>
                      <a:pPr>
                        <a:lnSpc>
                          <a:spcPct val="115000"/>
                        </a:lnSpc>
                        <a:spcAft>
                          <a:spcPts val="0"/>
                        </a:spcAft>
                      </a:pPr>
                      <a:r>
                        <a:rPr lang="en-US" sz="2000">
                          <a:effectLst/>
                        </a:rPr>
                        <a:t>Tunisia</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90,000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23,000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10,000</a:t>
                      </a:r>
                      <a:endParaRPr lang="en-US" sz="2000">
                        <a:effectLst/>
                        <a:latin typeface="Calibri"/>
                        <a:ea typeface="Calibri"/>
                        <a:cs typeface="Arial"/>
                      </a:endParaRPr>
                    </a:p>
                  </a:txBody>
                  <a:tcPr marL="38100" marR="38100" marT="38100" marB="38100" anchor="ctr"/>
                </a:tc>
                <a:extLst>
                  <a:ext uri="{0D108BD9-81ED-4DB2-BD59-A6C34878D82A}">
                    <a16:rowId xmlns:a16="http://schemas.microsoft.com/office/drawing/2014/main" val="10002"/>
                  </a:ext>
                </a:extLst>
              </a:tr>
              <a:tr h="406458">
                <a:tc>
                  <a:txBody>
                    <a:bodyPr/>
                    <a:lstStyle/>
                    <a:p>
                      <a:pPr>
                        <a:lnSpc>
                          <a:spcPct val="115000"/>
                        </a:lnSpc>
                        <a:spcAft>
                          <a:spcPts val="0"/>
                        </a:spcAft>
                      </a:pPr>
                      <a:r>
                        <a:rPr lang="en-US" sz="2000">
                          <a:effectLst/>
                        </a:rPr>
                        <a:t>Iraq</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125,000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6,000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2,500</a:t>
                      </a:r>
                      <a:endParaRPr lang="en-US" sz="2000">
                        <a:effectLst/>
                        <a:latin typeface="Calibri"/>
                        <a:ea typeface="Calibri"/>
                        <a:cs typeface="Arial"/>
                      </a:endParaRPr>
                    </a:p>
                  </a:txBody>
                  <a:tcPr marL="38100" marR="38100" marT="38100" marB="38100" anchor="ctr"/>
                </a:tc>
                <a:extLst>
                  <a:ext uri="{0D108BD9-81ED-4DB2-BD59-A6C34878D82A}">
                    <a16:rowId xmlns:a16="http://schemas.microsoft.com/office/drawing/2014/main" val="10003"/>
                  </a:ext>
                </a:extLst>
              </a:tr>
              <a:tr h="406458">
                <a:tc>
                  <a:txBody>
                    <a:bodyPr/>
                    <a:lstStyle/>
                    <a:p>
                      <a:pPr>
                        <a:lnSpc>
                          <a:spcPct val="115000"/>
                        </a:lnSpc>
                        <a:spcAft>
                          <a:spcPts val="0"/>
                        </a:spcAft>
                      </a:pPr>
                      <a:r>
                        <a:rPr lang="en-US" sz="2000">
                          <a:effectLst/>
                        </a:rPr>
                        <a:t>Syria**</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27,000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4,000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4,000</a:t>
                      </a:r>
                      <a:endParaRPr lang="en-US" sz="2000">
                        <a:effectLst/>
                        <a:latin typeface="Calibri"/>
                        <a:ea typeface="Calibri"/>
                        <a:cs typeface="Arial"/>
                      </a:endParaRPr>
                    </a:p>
                  </a:txBody>
                  <a:tcPr marL="38100" marR="38100" marT="38100" marB="38100" anchor="ctr"/>
                </a:tc>
                <a:extLst>
                  <a:ext uri="{0D108BD9-81ED-4DB2-BD59-A6C34878D82A}">
                    <a16:rowId xmlns:a16="http://schemas.microsoft.com/office/drawing/2014/main" val="10004"/>
                  </a:ext>
                </a:extLst>
              </a:tr>
              <a:tr h="406458">
                <a:tc>
                  <a:txBody>
                    <a:bodyPr/>
                    <a:lstStyle/>
                    <a:p>
                      <a:pPr>
                        <a:lnSpc>
                          <a:spcPct val="115000"/>
                        </a:lnSpc>
                        <a:spcAft>
                          <a:spcPts val="0"/>
                        </a:spcAft>
                      </a:pPr>
                      <a:r>
                        <a:rPr lang="en-US" sz="2000">
                          <a:effectLst/>
                        </a:rPr>
                        <a:t>Egypt</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75,000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25,000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1,000</a:t>
                      </a:r>
                      <a:endParaRPr lang="en-US" sz="2000">
                        <a:effectLst/>
                        <a:latin typeface="Calibri"/>
                        <a:ea typeface="Calibri"/>
                        <a:cs typeface="Arial"/>
                      </a:endParaRPr>
                    </a:p>
                  </a:txBody>
                  <a:tcPr marL="38100" marR="38100" marT="38100" marB="38100" anchor="ctr"/>
                </a:tc>
                <a:extLst>
                  <a:ext uri="{0D108BD9-81ED-4DB2-BD59-A6C34878D82A}">
                    <a16:rowId xmlns:a16="http://schemas.microsoft.com/office/drawing/2014/main" val="10005"/>
                  </a:ext>
                </a:extLst>
              </a:tr>
              <a:tr h="406458">
                <a:tc>
                  <a:txBody>
                    <a:bodyPr/>
                    <a:lstStyle/>
                    <a:p>
                      <a:pPr>
                        <a:lnSpc>
                          <a:spcPct val="115000"/>
                        </a:lnSpc>
                        <a:spcAft>
                          <a:spcPts val="0"/>
                        </a:spcAft>
                      </a:pPr>
                      <a:r>
                        <a:rPr lang="en-US" sz="2000">
                          <a:effectLst/>
                        </a:rPr>
                        <a:t>Morocco</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260,000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70,000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50,000</a:t>
                      </a:r>
                      <a:endParaRPr lang="en-US" sz="2000">
                        <a:effectLst/>
                        <a:latin typeface="Calibri"/>
                        <a:ea typeface="Calibri"/>
                        <a:cs typeface="Arial"/>
                      </a:endParaRPr>
                    </a:p>
                  </a:txBody>
                  <a:tcPr marL="38100" marR="38100" marT="38100" marB="38100" anchor="ctr"/>
                </a:tc>
                <a:extLst>
                  <a:ext uri="{0D108BD9-81ED-4DB2-BD59-A6C34878D82A}">
                    <a16:rowId xmlns:a16="http://schemas.microsoft.com/office/drawing/2014/main" val="10006"/>
                  </a:ext>
                </a:extLst>
              </a:tr>
              <a:tr h="406458">
                <a:tc>
                  <a:txBody>
                    <a:bodyPr/>
                    <a:lstStyle/>
                    <a:p>
                      <a:pPr>
                        <a:lnSpc>
                          <a:spcPct val="115000"/>
                        </a:lnSpc>
                        <a:spcAft>
                          <a:spcPts val="0"/>
                        </a:spcAft>
                      </a:pPr>
                      <a:r>
                        <a:rPr lang="en-US" sz="2000">
                          <a:effectLst/>
                        </a:rPr>
                        <a:t>Libya</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40,000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6,000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100</a:t>
                      </a:r>
                      <a:endParaRPr lang="en-US" sz="2000">
                        <a:effectLst/>
                        <a:latin typeface="Calibri"/>
                        <a:ea typeface="Calibri"/>
                        <a:cs typeface="Arial"/>
                      </a:endParaRPr>
                    </a:p>
                  </a:txBody>
                  <a:tcPr marL="38100" marR="38100" marT="38100" marB="38100" anchor="ctr"/>
                </a:tc>
                <a:extLst>
                  <a:ext uri="{0D108BD9-81ED-4DB2-BD59-A6C34878D82A}">
                    <a16:rowId xmlns:a16="http://schemas.microsoft.com/office/drawing/2014/main" val="10007"/>
                  </a:ext>
                </a:extLst>
              </a:tr>
              <a:tr h="406458">
                <a:tc>
                  <a:txBody>
                    <a:bodyPr/>
                    <a:lstStyle/>
                    <a:p>
                      <a:pPr>
                        <a:lnSpc>
                          <a:spcPct val="115000"/>
                        </a:lnSpc>
                        <a:spcAft>
                          <a:spcPts val="0"/>
                        </a:spcAft>
                      </a:pPr>
                      <a:r>
                        <a:rPr lang="en-US" sz="2000">
                          <a:effectLst/>
                        </a:rPr>
                        <a:t>Lebanon**</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 </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6,000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1,000</a:t>
                      </a:r>
                      <a:endParaRPr lang="en-US" sz="2000">
                        <a:effectLst/>
                        <a:latin typeface="Calibri"/>
                        <a:ea typeface="Calibri"/>
                        <a:cs typeface="Arial"/>
                      </a:endParaRPr>
                    </a:p>
                  </a:txBody>
                  <a:tcPr marL="38100" marR="38100" marT="38100" marB="38100" anchor="ctr"/>
                </a:tc>
                <a:extLst>
                  <a:ext uri="{0D108BD9-81ED-4DB2-BD59-A6C34878D82A}">
                    <a16:rowId xmlns:a16="http://schemas.microsoft.com/office/drawing/2014/main" val="10008"/>
                  </a:ext>
                </a:extLst>
              </a:tr>
              <a:tr h="406458">
                <a:tc>
                  <a:txBody>
                    <a:bodyPr/>
                    <a:lstStyle/>
                    <a:p>
                      <a:pPr>
                        <a:lnSpc>
                          <a:spcPct val="115000"/>
                        </a:lnSpc>
                        <a:spcAft>
                          <a:spcPts val="0"/>
                        </a:spcAft>
                      </a:pPr>
                      <a:r>
                        <a:rPr lang="en-US" sz="2000">
                          <a:effectLst/>
                        </a:rPr>
                        <a:t>Iran</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80,000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80,000</a:t>
                      </a:r>
                      <a:endParaRPr lang="en-US" sz="2000">
                        <a:effectLst/>
                        <a:latin typeface="Calibri"/>
                        <a:ea typeface="Calibri"/>
                        <a:cs typeface="Arial"/>
                      </a:endParaRPr>
                    </a:p>
                  </a:txBody>
                  <a:tcPr marL="38100" marR="38100" marT="38100" marB="38100" anchor="ctr"/>
                </a:tc>
                <a:tc>
                  <a:txBody>
                    <a:bodyPr/>
                    <a:lstStyle/>
                    <a:p>
                      <a:pPr algn="ctr">
                        <a:lnSpc>
                          <a:spcPct val="115000"/>
                        </a:lnSpc>
                        <a:spcAft>
                          <a:spcPts val="0"/>
                        </a:spcAft>
                      </a:pPr>
                      <a:r>
                        <a:rPr lang="en-US" sz="2000">
                          <a:effectLst/>
                        </a:rPr>
                        <a:t>80,000</a:t>
                      </a:r>
                      <a:endParaRPr lang="en-US" sz="2000">
                        <a:effectLst/>
                        <a:latin typeface="Calibri"/>
                        <a:ea typeface="Calibri"/>
                        <a:cs typeface="Arial"/>
                      </a:endParaRPr>
                    </a:p>
                  </a:txBody>
                  <a:tcPr marL="38100" marR="38100" marT="38100" marB="38100" anchor="ctr"/>
                </a:tc>
                <a:extLst>
                  <a:ext uri="{0D108BD9-81ED-4DB2-BD59-A6C34878D82A}">
                    <a16:rowId xmlns:a16="http://schemas.microsoft.com/office/drawing/2014/main" val="10009"/>
                  </a:ext>
                </a:extLst>
              </a:tr>
            </a:tbl>
          </a:graphicData>
        </a:graphic>
      </p:graphicFrame>
      <p:sp>
        <p:nvSpPr>
          <p:cNvPr id="5" name="Rectangle 1"/>
          <p:cNvSpPr>
            <a:spLocks noChangeArrowheads="1"/>
          </p:cNvSpPr>
          <p:nvPr/>
        </p:nvSpPr>
        <p:spPr bwMode="auto">
          <a:xfrm>
            <a:off x="323528" y="6054824"/>
            <a:ext cx="83632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libri" pitchFamily="34" charset="0"/>
                <a:ea typeface="Calibri" pitchFamily="34" charset="0"/>
                <a:cs typeface="Arial" pitchFamily="34" charset="0"/>
              </a:rPr>
              <a:t>** Data for Syria for 1948 includes Lebanon as well</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61842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US" sz="2000" b="1"/>
              <a:t>Looking at the </a:t>
            </a:r>
            <a:r>
              <a:rPr lang="en-US" sz="2000" b="1" smtClean="0"/>
              <a:t>Picture</a:t>
            </a:r>
            <a:endParaRPr lang="en-US" sz="2000" b="1"/>
          </a:p>
        </p:txBody>
      </p:sp>
      <p:sp>
        <p:nvSpPr>
          <p:cNvPr id="3" name="Content Placeholder 2"/>
          <p:cNvSpPr>
            <a:spLocks noGrp="1"/>
          </p:cNvSpPr>
          <p:nvPr>
            <p:ph idx="1"/>
          </p:nvPr>
        </p:nvSpPr>
        <p:spPr>
          <a:xfrm>
            <a:off x="488902" y="736442"/>
            <a:ext cx="8229600" cy="432048"/>
          </a:xfrm>
        </p:spPr>
        <p:txBody>
          <a:bodyPr/>
          <a:lstStyle/>
          <a:p>
            <a:pPr marL="0" indent="0">
              <a:buNone/>
            </a:pPr>
            <a:r>
              <a:rPr lang="en-US" sz="2000"/>
              <a:t>Look at the </a:t>
            </a:r>
            <a:r>
              <a:rPr lang="en-US" sz="2000" smtClean="0"/>
              <a:t>picture </a:t>
            </a:r>
            <a:r>
              <a:rPr lang="en-US" sz="2000"/>
              <a:t>and identify as many elements as possible</a:t>
            </a:r>
          </a:p>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218674"/>
            <a:ext cx="7839088" cy="5256585"/>
          </a:xfrm>
          <a:prstGeom prst="rect">
            <a:avLst/>
          </a:prstGeom>
        </p:spPr>
      </p:pic>
    </p:spTree>
    <p:extLst>
      <p:ext uri="{BB962C8B-B14F-4D97-AF65-F5344CB8AC3E}">
        <p14:creationId xmlns:p14="http://schemas.microsoft.com/office/powerpoint/2010/main" val="2442605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7805893"/>
              </p:ext>
            </p:extLst>
          </p:nvPr>
        </p:nvGraphicFramePr>
        <p:xfrm>
          <a:off x="467544" y="1340768"/>
          <a:ext cx="8229600" cy="2678124"/>
        </p:xfrm>
        <a:graphic>
          <a:graphicData uri="http://schemas.openxmlformats.org/drawingml/2006/table">
            <a:tbl>
              <a:tblPr firstRow="1" firstCol="1" bandRow="1">
                <a:tableStyleId>{5C22544A-7EE6-4342-B048-85BDC9FD1C3A}</a:tableStyleId>
              </a:tblPr>
              <a:tblGrid>
                <a:gridCol w="2743200">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tblGrid>
              <a:tr h="669531">
                <a:tc>
                  <a:txBody>
                    <a:bodyPr/>
                    <a:lstStyle/>
                    <a:p>
                      <a:pPr>
                        <a:lnSpc>
                          <a:spcPct val="115000"/>
                        </a:lnSpc>
                        <a:spcAft>
                          <a:spcPts val="0"/>
                        </a:spcAft>
                      </a:pPr>
                      <a:r>
                        <a:rPr lang="en-US" sz="2400">
                          <a:effectLst/>
                        </a:rPr>
                        <a:t>Picture Name</a:t>
                      </a:r>
                      <a:endParaRPr lang="en-US" sz="2400">
                        <a:effectLst/>
                        <a:latin typeface="Calibri"/>
                        <a:ea typeface="Calibri"/>
                        <a:cs typeface="Arial"/>
                      </a:endParaRPr>
                    </a:p>
                  </a:txBody>
                  <a:tcPr marL="95250" marR="95250" marT="95250" marB="95250" anchor="ctr"/>
                </a:tc>
                <a:tc>
                  <a:txBody>
                    <a:bodyPr/>
                    <a:lstStyle/>
                    <a:p>
                      <a:pPr>
                        <a:lnSpc>
                          <a:spcPct val="115000"/>
                        </a:lnSpc>
                        <a:spcAft>
                          <a:spcPts val="0"/>
                        </a:spcAft>
                      </a:pPr>
                      <a:r>
                        <a:rPr lang="en-US" sz="2400">
                          <a:effectLst/>
                        </a:rPr>
                        <a:t>Seven For A Minyan</a:t>
                      </a:r>
                      <a:endParaRPr lang="en-US" sz="2400">
                        <a:effectLst/>
                        <a:latin typeface="Calibri"/>
                        <a:ea typeface="Calibri"/>
                        <a:cs typeface="Arial"/>
                      </a:endParaRPr>
                    </a:p>
                  </a:txBody>
                  <a:tcPr marL="95250" marR="95250" marT="95250" marB="95250" anchor="ctr"/>
                </a:tc>
                <a:extLst>
                  <a:ext uri="{0D108BD9-81ED-4DB2-BD59-A6C34878D82A}">
                    <a16:rowId xmlns:a16="http://schemas.microsoft.com/office/drawing/2014/main" val="10000"/>
                  </a:ext>
                </a:extLst>
              </a:tr>
              <a:tr h="669531">
                <a:tc>
                  <a:txBody>
                    <a:bodyPr/>
                    <a:lstStyle/>
                    <a:p>
                      <a:pPr>
                        <a:lnSpc>
                          <a:spcPct val="115000"/>
                        </a:lnSpc>
                        <a:spcAft>
                          <a:spcPts val="0"/>
                        </a:spcAft>
                      </a:pPr>
                      <a:r>
                        <a:rPr lang="en-US" sz="2400">
                          <a:effectLst/>
                        </a:rPr>
                        <a:t>Photographer</a:t>
                      </a:r>
                      <a:endParaRPr lang="en-US" sz="2400">
                        <a:effectLst/>
                        <a:latin typeface="Calibri"/>
                        <a:ea typeface="Calibri"/>
                        <a:cs typeface="Arial"/>
                      </a:endParaRPr>
                    </a:p>
                  </a:txBody>
                  <a:tcPr marL="95250" marR="95250" marT="95250" marB="95250" anchor="ctr"/>
                </a:tc>
                <a:tc>
                  <a:txBody>
                    <a:bodyPr/>
                    <a:lstStyle/>
                    <a:p>
                      <a:pPr>
                        <a:lnSpc>
                          <a:spcPct val="115000"/>
                        </a:lnSpc>
                        <a:spcAft>
                          <a:spcPts val="0"/>
                        </a:spcAft>
                      </a:pPr>
                      <a:r>
                        <a:rPr lang="en-US" sz="2400">
                          <a:effectLst/>
                        </a:rPr>
                        <a:t>Zion Ozeri</a:t>
                      </a:r>
                      <a:endParaRPr lang="en-US" sz="2400">
                        <a:effectLst/>
                        <a:latin typeface="Calibri"/>
                        <a:ea typeface="Calibri"/>
                        <a:cs typeface="Arial"/>
                      </a:endParaRPr>
                    </a:p>
                  </a:txBody>
                  <a:tcPr marL="95250" marR="95250" marT="95250" marB="95250" anchor="ctr"/>
                </a:tc>
                <a:extLst>
                  <a:ext uri="{0D108BD9-81ED-4DB2-BD59-A6C34878D82A}">
                    <a16:rowId xmlns:a16="http://schemas.microsoft.com/office/drawing/2014/main" val="10001"/>
                  </a:ext>
                </a:extLst>
              </a:tr>
              <a:tr h="669531">
                <a:tc>
                  <a:txBody>
                    <a:bodyPr/>
                    <a:lstStyle/>
                    <a:p>
                      <a:pPr>
                        <a:lnSpc>
                          <a:spcPct val="115000"/>
                        </a:lnSpc>
                        <a:spcAft>
                          <a:spcPts val="0"/>
                        </a:spcAft>
                      </a:pPr>
                      <a:r>
                        <a:rPr lang="en-US" sz="2400">
                          <a:effectLst/>
                        </a:rPr>
                        <a:t>Location</a:t>
                      </a:r>
                      <a:endParaRPr lang="en-US" sz="2400">
                        <a:effectLst/>
                        <a:latin typeface="Calibri"/>
                        <a:ea typeface="Calibri"/>
                        <a:cs typeface="Arial"/>
                      </a:endParaRPr>
                    </a:p>
                  </a:txBody>
                  <a:tcPr marL="95250" marR="95250" marT="95250" marB="95250" anchor="ctr"/>
                </a:tc>
                <a:tc>
                  <a:txBody>
                    <a:bodyPr/>
                    <a:lstStyle/>
                    <a:p>
                      <a:pPr>
                        <a:lnSpc>
                          <a:spcPct val="115000"/>
                        </a:lnSpc>
                        <a:spcAft>
                          <a:spcPts val="0"/>
                        </a:spcAft>
                      </a:pPr>
                      <a:r>
                        <a:rPr lang="en-US" sz="2400">
                          <a:effectLst/>
                        </a:rPr>
                        <a:t>El Ghriba Synagogue, Djerba, Tunisia</a:t>
                      </a:r>
                      <a:endParaRPr lang="en-US" sz="2400">
                        <a:effectLst/>
                        <a:latin typeface="Calibri"/>
                        <a:ea typeface="Calibri"/>
                        <a:cs typeface="Arial"/>
                      </a:endParaRPr>
                    </a:p>
                  </a:txBody>
                  <a:tcPr marL="95250" marR="95250" marT="95250" marB="95250" anchor="ctr"/>
                </a:tc>
                <a:extLst>
                  <a:ext uri="{0D108BD9-81ED-4DB2-BD59-A6C34878D82A}">
                    <a16:rowId xmlns:a16="http://schemas.microsoft.com/office/drawing/2014/main" val="10002"/>
                  </a:ext>
                </a:extLst>
              </a:tr>
              <a:tr h="669531">
                <a:tc>
                  <a:txBody>
                    <a:bodyPr/>
                    <a:lstStyle/>
                    <a:p>
                      <a:pPr>
                        <a:lnSpc>
                          <a:spcPct val="115000"/>
                        </a:lnSpc>
                        <a:spcAft>
                          <a:spcPts val="0"/>
                        </a:spcAft>
                      </a:pPr>
                      <a:r>
                        <a:rPr lang="en-US" sz="2400">
                          <a:effectLst/>
                        </a:rPr>
                        <a:t>Date Taken</a:t>
                      </a:r>
                      <a:endParaRPr lang="en-US" sz="2400">
                        <a:effectLst/>
                        <a:latin typeface="Calibri"/>
                        <a:ea typeface="Calibri"/>
                        <a:cs typeface="Arial"/>
                      </a:endParaRPr>
                    </a:p>
                  </a:txBody>
                  <a:tcPr marL="95250" marR="95250" marT="95250" marB="95250" anchor="ctr"/>
                </a:tc>
                <a:tc>
                  <a:txBody>
                    <a:bodyPr/>
                    <a:lstStyle/>
                    <a:p>
                      <a:pPr>
                        <a:lnSpc>
                          <a:spcPct val="115000"/>
                        </a:lnSpc>
                        <a:spcAft>
                          <a:spcPts val="0"/>
                        </a:spcAft>
                      </a:pPr>
                      <a:r>
                        <a:rPr lang="en-US" sz="2400">
                          <a:effectLst/>
                        </a:rPr>
                        <a:t>1995</a:t>
                      </a:r>
                      <a:endParaRPr lang="en-US" sz="2400">
                        <a:effectLst/>
                        <a:latin typeface="Calibri"/>
                        <a:ea typeface="Calibri"/>
                        <a:cs typeface="Arial"/>
                      </a:endParaRPr>
                    </a:p>
                  </a:txBody>
                  <a:tcPr marL="95250" marR="95250" marT="95250" marB="9525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55634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a:t>About the </a:t>
            </a:r>
            <a:r>
              <a:rPr lang="en-US" sz="2000" smtClean="0"/>
              <a:t>Picture</a:t>
            </a:r>
            <a:endParaRPr lang="en-US" sz="2000"/>
          </a:p>
        </p:txBody>
      </p:sp>
      <p:sp>
        <p:nvSpPr>
          <p:cNvPr id="3" name="Content Placeholder 2"/>
          <p:cNvSpPr>
            <a:spLocks noGrp="1"/>
          </p:cNvSpPr>
          <p:nvPr>
            <p:ph idx="1"/>
          </p:nvPr>
        </p:nvSpPr>
        <p:spPr/>
        <p:txBody>
          <a:bodyPr>
            <a:normAutofit fontScale="55000" lnSpcReduction="20000"/>
          </a:bodyPr>
          <a:lstStyle/>
          <a:p>
            <a:pPr marL="0" indent="0">
              <a:lnSpc>
                <a:spcPct val="120000"/>
              </a:lnSpc>
              <a:spcBef>
                <a:spcPts val="600"/>
              </a:spcBef>
              <a:buNone/>
            </a:pPr>
            <a:r>
              <a:rPr lang="en-US" b="1"/>
              <a:t>Seven For A Minyan, Djerba, Tunisia, 1995</a:t>
            </a:r>
            <a:endParaRPr lang="en-US"/>
          </a:p>
          <a:p>
            <a:pPr marL="0" indent="0">
              <a:lnSpc>
                <a:spcPct val="120000"/>
              </a:lnSpc>
              <a:spcBef>
                <a:spcPts val="600"/>
              </a:spcBef>
              <a:buNone/>
            </a:pPr>
            <a:r>
              <a:rPr lang="en-US"/>
              <a:t>This is the El Ghriba Synagogue, on the island of Djerba, in Tunisia. The present building was constructed in 1929, but there is a tradition among the Jews of Djerba that it was first built over 2,000 years ago, and that some of the stones used for building it had been brought from the destroyed Temple in Jerusalem.</a:t>
            </a:r>
          </a:p>
          <a:p>
            <a:pPr marL="0" indent="0">
              <a:lnSpc>
                <a:spcPct val="120000"/>
              </a:lnSpc>
              <a:spcBef>
                <a:spcPts val="600"/>
              </a:spcBef>
              <a:buNone/>
            </a:pPr>
            <a:r>
              <a:rPr lang="en-US"/>
              <a:t>In the picture, we see three men in the synagogue, and it is entitled “</a:t>
            </a:r>
            <a:r>
              <a:rPr lang="en-US" b="1"/>
              <a:t>Seven For A Minyan</a:t>
            </a:r>
            <a:r>
              <a:rPr lang="en-US"/>
              <a:t>,” since Judaism requires that there be ten Jews present to form a </a:t>
            </a:r>
            <a:r>
              <a:rPr lang="en-US" i="1"/>
              <a:t>minyan</a:t>
            </a:r>
            <a:r>
              <a:rPr lang="en-US"/>
              <a:t>, or quorum. A minyan of Jews is very important, since there are many mitzvot that cannot be performed without a minyan. When at least ten Jews come together, such a group can also be called a </a:t>
            </a:r>
            <a:r>
              <a:rPr lang="en-US" i="1"/>
              <a:t>kehilah</a:t>
            </a:r>
            <a:r>
              <a:rPr lang="en-US"/>
              <a:t>, a community. The Jews in the picture are among the last remaining members of the community in Djerba.</a:t>
            </a:r>
          </a:p>
          <a:p>
            <a:pPr marL="0" indent="0">
              <a:lnSpc>
                <a:spcPct val="120000"/>
              </a:lnSpc>
              <a:spcBef>
                <a:spcPts val="600"/>
              </a:spcBef>
              <a:buNone/>
            </a:pPr>
            <a:r>
              <a:rPr lang="en-US"/>
              <a:t> </a:t>
            </a:r>
          </a:p>
          <a:p>
            <a:pPr marL="0" indent="0">
              <a:lnSpc>
                <a:spcPct val="120000"/>
              </a:lnSpc>
              <a:spcBef>
                <a:spcPts val="600"/>
              </a:spcBef>
              <a:buNone/>
            </a:pPr>
            <a:r>
              <a:rPr lang="en-US"/>
              <a:t>Will seven more Jews come to make up the minyan?</a:t>
            </a:r>
          </a:p>
          <a:p>
            <a:endParaRPr lang="en-US"/>
          </a:p>
        </p:txBody>
      </p:sp>
    </p:spTree>
    <p:extLst>
      <p:ext uri="{BB962C8B-B14F-4D97-AF65-F5344CB8AC3E}">
        <p14:creationId xmlns:p14="http://schemas.microsoft.com/office/powerpoint/2010/main" val="1405165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2980927"/>
          </a:xfrm>
        </p:spPr>
        <p:txBody>
          <a:bodyPr>
            <a:normAutofit fontScale="85000" lnSpcReduction="10000"/>
          </a:bodyPr>
          <a:lstStyle/>
          <a:p>
            <a:pPr marL="0" indent="0">
              <a:buNone/>
            </a:pPr>
            <a:r>
              <a:rPr lang="en-US"/>
              <a:t>Based on the photograph and the texts that you have read, how, in your opinion, can the story of the Jewish communities in Moslem countries be told?</a:t>
            </a:r>
          </a:p>
          <a:p>
            <a:r>
              <a:rPr lang="en-US" smtClean="0"/>
              <a:t>Is </a:t>
            </a:r>
            <a:r>
              <a:rPr lang="en-US"/>
              <a:t>this a story of displacement and expulsion?</a:t>
            </a:r>
          </a:p>
          <a:p>
            <a:r>
              <a:rPr lang="en-US" smtClean="0"/>
              <a:t>Is it one of Redemption and </a:t>
            </a:r>
            <a:r>
              <a:rPr lang="en-US"/>
              <a:t>Aliya to the Land of Israel?</a:t>
            </a:r>
          </a:p>
          <a:p>
            <a:r>
              <a:rPr lang="en-US" smtClean="0"/>
              <a:t>Is </a:t>
            </a:r>
            <a:r>
              <a:rPr lang="en-US"/>
              <a:t>it even possible for us to say?</a:t>
            </a:r>
          </a:p>
          <a:p>
            <a:endParaRPr lang="en-US"/>
          </a:p>
        </p:txBody>
      </p:sp>
      <p:sp>
        <p:nvSpPr>
          <p:cNvPr id="4" name="TextBox 3"/>
          <p:cNvSpPr txBox="1"/>
          <p:nvPr/>
        </p:nvSpPr>
        <p:spPr>
          <a:xfrm>
            <a:off x="470116" y="5157192"/>
            <a:ext cx="8064895" cy="1261884"/>
          </a:xfrm>
          <a:prstGeom prst="rect">
            <a:avLst/>
          </a:prstGeom>
          <a:noFill/>
        </p:spPr>
        <p:txBody>
          <a:bodyPr wrap="square" rtlCol="0">
            <a:spAutoFit/>
          </a:bodyPr>
          <a:lstStyle/>
          <a:p>
            <a:pPr>
              <a:spcBef>
                <a:spcPts val="600"/>
              </a:spcBef>
            </a:pPr>
            <a:r>
              <a:rPr lang="en-US" sz="1200"/>
              <a:t>© Media rights:</a:t>
            </a:r>
          </a:p>
          <a:p>
            <a:pPr>
              <a:spcBef>
                <a:spcPts val="600"/>
              </a:spcBef>
            </a:pPr>
            <a:r>
              <a:rPr lang="en-US" sz="1200"/>
              <a:t>Table – The Number of Jews in the Communities in the Years 48-69. Haim Saadon, </a:t>
            </a:r>
            <a:r>
              <a:rPr lang="en-US" sz="1200" i="1"/>
              <a:t>Atzmaut VeGoral</a:t>
            </a:r>
            <a:r>
              <a:rPr lang="en-US" sz="1200"/>
              <a:t> [Independence and Fate], 2011, p.9. Ministry of Education, Ben Zvi Institute for the Study of Jewish Communities in the East, Jerusalem.</a:t>
            </a:r>
          </a:p>
          <a:p>
            <a:pPr>
              <a:spcBef>
                <a:spcPts val="600"/>
              </a:spcBef>
            </a:pPr>
            <a:r>
              <a:rPr lang="en-US" sz="1200"/>
              <a:t>Photograph – Seven For A Minyan – Zion Ozeri</a:t>
            </a:r>
          </a:p>
          <a:p>
            <a:endParaRPr lang="en-US"/>
          </a:p>
        </p:txBody>
      </p:sp>
    </p:spTree>
    <p:extLst>
      <p:ext uri="{BB962C8B-B14F-4D97-AF65-F5344CB8AC3E}">
        <p14:creationId xmlns:p14="http://schemas.microsoft.com/office/powerpoint/2010/main" val="2619736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000" b="1"/>
              <a:t>Name</a:t>
            </a:r>
          </a:p>
          <a:p>
            <a:pPr marL="0" indent="0">
              <a:buNone/>
            </a:pPr>
            <a:r>
              <a:rPr lang="en-US" sz="2000"/>
              <a:t>Iran</a:t>
            </a:r>
          </a:p>
          <a:p>
            <a:pPr marL="0" indent="0">
              <a:buNone/>
            </a:pPr>
            <a:r>
              <a:rPr lang="en-US" sz="2000" b="1"/>
              <a:t>Description</a:t>
            </a:r>
          </a:p>
          <a:p>
            <a:pPr marL="0" indent="0">
              <a:buNone/>
            </a:pPr>
            <a:r>
              <a:rPr lang="en-US" sz="2000"/>
              <a:t>The origins of the Jewish community in Iran date back to the Babylonian Exile, about 2,700 years ago. Major events in its history are a part of the history and culture of the Jewish people: for example, the Proclamation of Cyrus and the story of Megillat Esther. The Jewish community continued to exist in Iran even after the establishment of the State of Israel. In 1979 a radical Islamic revolution took place in Iran, and the majority of the Jews emigrated from Iran to Israel, the United States, and other countries.</a:t>
            </a:r>
          </a:p>
          <a:p>
            <a:pPr marL="0" indent="0">
              <a:buNone/>
            </a:pPr>
            <a:endParaRPr lang="en-US"/>
          </a:p>
        </p:txBody>
      </p:sp>
      <p:sp>
        <p:nvSpPr>
          <p:cNvPr id="4" name="Action Button: Back or Previous 3">
            <a:hlinkClick r:id="" action="ppaction://hlinkshowjump?jump=lastslideviewed" highlightClick="1"/>
          </p:cNvPr>
          <p:cNvSpPr/>
          <p:nvPr/>
        </p:nvSpPr>
        <p:spPr>
          <a:xfrm>
            <a:off x="7596336" y="5589240"/>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3924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000" b="1"/>
              <a:t>Name</a:t>
            </a:r>
          </a:p>
          <a:p>
            <a:pPr marL="0" indent="0">
              <a:buNone/>
            </a:pPr>
            <a:r>
              <a:rPr lang="en-US" sz="2000" smtClean="0"/>
              <a:t>Iraq</a:t>
            </a:r>
            <a:endParaRPr lang="en-US" sz="2000"/>
          </a:p>
          <a:p>
            <a:pPr marL="0" indent="0">
              <a:buNone/>
            </a:pPr>
            <a:r>
              <a:rPr lang="en-US" sz="2000" b="1"/>
              <a:t>Description</a:t>
            </a:r>
          </a:p>
          <a:p>
            <a:pPr marL="0" indent="0">
              <a:buNone/>
            </a:pPr>
            <a:r>
              <a:rPr lang="en-US" sz="2000"/>
              <a:t>The Jewish community of Iraq is one of the most ancient Jewish communities. Its beginnings go back 2,700 years. Over the course of history, Iraqi Jewry was the leader of the Jewish people, and the major cultural assets of the Jewish people came into being there. The Jews had a good relationship with their Moslem neighbors, and had a major influence on the Iraqi culture and economy. The Jewish-Arab conflict in the Land of Israel, and Nazism in Europe, affected this relationship, and following the establishment of the State, the Jews left Iraq. Some fled in covert operations. In 1951 most of the remaining Jews immigrated to Israel in Operation Ezra and Nehemiah.</a:t>
            </a:r>
          </a:p>
          <a:p>
            <a:pPr marL="0" indent="0">
              <a:buNone/>
            </a:pPr>
            <a:endParaRPr lang="en-US"/>
          </a:p>
        </p:txBody>
      </p:sp>
      <p:sp>
        <p:nvSpPr>
          <p:cNvPr id="4" name="Action Button: Back or Previous 3">
            <a:hlinkClick r:id="" action="ppaction://hlinkshowjump?jump=lastslideviewed" highlightClick="1"/>
          </p:cNvPr>
          <p:cNvSpPr/>
          <p:nvPr/>
        </p:nvSpPr>
        <p:spPr>
          <a:xfrm>
            <a:off x="7588376" y="5517232"/>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2356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1341</Words>
  <Application>Microsoft Office PowerPoint</Application>
  <PresentationFormat>On-screen Show (4:3)</PresentationFormat>
  <Paragraphs>107</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The Jewish Communities in Moslem Countries</vt:lpstr>
      <vt:lpstr>The Jewish Population in Nine Countries of the Middle East and North Africa in the years 1948-1969</vt:lpstr>
      <vt:lpstr>Looking at the Picture</vt:lpstr>
      <vt:lpstr>PowerPoint Presentation</vt:lpstr>
      <vt:lpstr>About the Picture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Perry Zamek</dc:creator>
  <cp:lastModifiedBy>BH</cp:lastModifiedBy>
  <cp:revision>12</cp:revision>
  <dcterms:created xsi:type="dcterms:W3CDTF">2016-11-16T13:29:18Z</dcterms:created>
  <dcterms:modified xsi:type="dcterms:W3CDTF">2019-11-17T15:52:40Z</dcterms:modified>
</cp:coreProperties>
</file>